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6"/>
  </p:notesMasterIdLst>
  <p:sldIdLst>
    <p:sldId id="256" r:id="rId2"/>
    <p:sldId id="324" r:id="rId3"/>
    <p:sldId id="323" r:id="rId4"/>
    <p:sldId id="307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332" r:id="rId13"/>
    <p:sldId id="334" r:id="rId14"/>
    <p:sldId id="333" r:id="rId15"/>
    <p:sldId id="335" r:id="rId16"/>
    <p:sldId id="322" r:id="rId17"/>
    <p:sldId id="308" r:id="rId18"/>
    <p:sldId id="336" r:id="rId19"/>
    <p:sldId id="337" r:id="rId20"/>
    <p:sldId id="338" r:id="rId21"/>
    <p:sldId id="339" r:id="rId22"/>
    <p:sldId id="340" r:id="rId23"/>
    <p:sldId id="341" r:id="rId24"/>
    <p:sldId id="34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709" autoAdjust="0"/>
  </p:normalViewPr>
  <p:slideViewPr>
    <p:cSldViewPr>
      <p:cViewPr varScale="1">
        <p:scale>
          <a:sx n="80" d="100"/>
          <a:sy n="80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535364B-1160-4743-9EF0-2DEF34EAC25F}" type="datetimeFigureOut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74A64B-0F77-4090-A40E-B9D17730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C5D9F-E591-4A5D-A4A2-45A2706C119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B81F-C347-4BEF-BFDF-29C42F48304A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055C-3B7A-4EDE-AE4A-72557BEF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593EE-CCFD-45BC-8DA0-4EC06DFB0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8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A678-5255-40F9-A370-047BED4ED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3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AAE0F-BA71-4D25-BC3C-0BFE49659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5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5D52-F546-47CC-A12F-C6D96F4B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4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F29E-8373-48DB-970A-80FD24CB1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0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24D2-2A63-4303-BA21-31F8CABF1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2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5791-206B-4160-AC5C-176C1C24C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3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1E6A-3874-403D-981D-5802B18DE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6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A670-7091-4ADE-9ABF-8EDC3F591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CF85-547F-492D-8CDE-4CFF3B5A8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7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FCE9AE-DA1D-436A-B47D-040130370933}" type="datetime1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19A2B5-CFC3-43F2-B60D-692A6471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jpe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H:\ZVEREE\дюп картин\кт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788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71736" y="4143380"/>
            <a:ext cx="44662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Викторина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4290"/>
            <a:ext cx="7500990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«Я знаю Правила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пожарной 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Мои документы\Мои документы разное\Мои рисунки\спички\7a3d4fd7bcc2e64b995d72e68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428750"/>
            <a:ext cx="3167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ты увидел, что маленькие дети бросают в огонь бумагу, незнакомые предметы. аэрозольные упаковки, как ты должен поступить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253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2534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2253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255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5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3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Остановлю, объясню, что это опасно</a:t>
                </a:r>
              </a:p>
            </p:txBody>
          </p:sp>
          <p:sp>
            <p:nvSpPr>
              <p:cNvPr id="2255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2539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254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5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5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5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51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Попытаюсь переключить внимание детей на другое занятие</a:t>
                </a:r>
              </a:p>
            </p:txBody>
          </p:sp>
          <p:sp>
            <p:nvSpPr>
              <p:cNvPr id="2255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2540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254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254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254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254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254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69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Пройду мимо</a:t>
                </a:r>
              </a:p>
            </p:txBody>
          </p:sp>
          <p:sp>
            <p:nvSpPr>
              <p:cNvPr id="2254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254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2535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окументы\Мои документы разное\Мои рисунки\спички\7a3d4fd7bcc2e64b995d72e68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000250"/>
            <a:ext cx="31670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ты увидел, что маленькие дети бросают в огонь бумагу, незнакомые предметы. аэрозольные упаковки, как ты должен поступить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3557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3558" name="Group 63"/>
          <p:cNvGrpSpPr>
            <a:grpSpLocks/>
          </p:cNvGrpSpPr>
          <p:nvPr/>
        </p:nvGrpSpPr>
        <p:grpSpPr bwMode="auto">
          <a:xfrm>
            <a:off x="285750" y="4786313"/>
            <a:ext cx="7208838" cy="2441575"/>
            <a:chOff x="1152" y="1164"/>
            <a:chExt cx="2877" cy="1561"/>
          </a:xfrm>
        </p:grpSpPr>
        <p:grpSp>
          <p:nvGrpSpPr>
            <p:cNvPr id="23562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3567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3568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3571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3573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3569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3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Остановлю, объясню, что это опасно</a:t>
                </a:r>
              </a:p>
            </p:txBody>
          </p:sp>
          <p:sp>
            <p:nvSpPr>
              <p:cNvPr id="23570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23563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23564" name="Group 47"/>
            <p:cNvGrpSpPr>
              <a:grpSpLocks/>
            </p:cNvGrpSpPr>
            <p:nvPr/>
          </p:nvGrpSpPr>
          <p:grpSpPr bwMode="auto">
            <a:xfrm>
              <a:off x="1209" y="2344"/>
              <a:ext cx="254" cy="381"/>
              <a:chOff x="1209" y="1468"/>
              <a:chExt cx="254" cy="381"/>
            </a:xfrm>
          </p:grpSpPr>
          <p:sp>
            <p:nvSpPr>
              <p:cNvPr id="23565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356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7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ru-RU" sz="3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3559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643188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идете вечером из школы и замечаете, что из подвала вашего дома идет дым, и из него выбегают дети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4581" name="Group 63"/>
          <p:cNvGrpSpPr>
            <a:grpSpLocks/>
          </p:cNvGrpSpPr>
          <p:nvPr/>
        </p:nvGrpSpPr>
        <p:grpSpPr bwMode="auto">
          <a:xfrm>
            <a:off x="285750" y="4071938"/>
            <a:ext cx="8409268" cy="3143250"/>
            <a:chOff x="1152" y="1164"/>
            <a:chExt cx="3356" cy="2010"/>
          </a:xfrm>
        </p:grpSpPr>
        <p:grpSp>
          <p:nvGrpSpPr>
            <p:cNvPr id="2458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460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60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461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61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60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47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Подойду  и спрошу, что там дымит</a:t>
                </a:r>
              </a:p>
            </p:txBody>
          </p:sp>
          <p:sp>
            <p:nvSpPr>
              <p:cNvPr id="2460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4589" name="Group 39"/>
            <p:cNvGrpSpPr>
              <a:grpSpLocks/>
            </p:cNvGrpSpPr>
            <p:nvPr/>
          </p:nvGrpSpPr>
          <p:grpSpPr bwMode="auto">
            <a:xfrm>
              <a:off x="1152" y="1740"/>
              <a:ext cx="3356" cy="469"/>
              <a:chOff x="1152" y="1440"/>
              <a:chExt cx="3356" cy="469"/>
            </a:xfrm>
          </p:grpSpPr>
          <p:sp>
            <p:nvSpPr>
              <p:cNvPr id="24599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1998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60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9"/>
                <a:chOff x="720" y="959"/>
                <a:chExt cx="987" cy="796"/>
              </a:xfrm>
            </p:grpSpPr>
            <p:sp>
              <p:nvSpPr>
                <p:cNvPr id="2460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605" name="Oval 44"/>
                <p:cNvSpPr>
                  <a:spLocks noChangeArrowheads="1"/>
                </p:cNvSpPr>
                <p:nvPr/>
              </p:nvSpPr>
              <p:spPr bwMode="gray">
                <a:xfrm>
                  <a:off x="851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601" name="Text Box 45"/>
              <p:cNvSpPr txBox="1">
                <a:spLocks noChangeArrowheads="1"/>
              </p:cNvSpPr>
              <p:nvPr/>
            </p:nvSpPr>
            <p:spPr bwMode="gray">
              <a:xfrm>
                <a:off x="1684" y="1604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Позвоню по телефону  101 или 112</a:t>
                </a:r>
              </a:p>
            </p:txBody>
          </p:sp>
          <p:sp>
            <p:nvSpPr>
              <p:cNvPr id="2460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4590" name="Group 47"/>
            <p:cNvGrpSpPr>
              <a:grpSpLocks/>
            </p:cNvGrpSpPr>
            <p:nvPr/>
          </p:nvGrpSpPr>
          <p:grpSpPr bwMode="auto">
            <a:xfrm>
              <a:off x="1152" y="2316"/>
              <a:ext cx="3278" cy="468"/>
              <a:chOff x="1152" y="1440"/>
              <a:chExt cx="3278" cy="468"/>
            </a:xfrm>
          </p:grpSpPr>
          <p:sp>
            <p:nvSpPr>
              <p:cNvPr id="2459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048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459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459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459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459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56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войду внутрь и посмотрю, что горит, потом  позвоню 01</a:t>
                </a:r>
              </a:p>
            </p:txBody>
          </p:sp>
          <p:sp>
            <p:nvSpPr>
              <p:cNvPr id="2459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459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458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http://im7-tub-ru.yandex.net/i?id=317928744-6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AG00315_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889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AG00315_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6429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идете вечером из школы и замечаете, что из подвала вашего дома идет дым, и из него выбегают дети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5605" name="Group 63"/>
          <p:cNvGrpSpPr>
            <a:grpSpLocks/>
          </p:cNvGrpSpPr>
          <p:nvPr/>
        </p:nvGrpSpPr>
        <p:grpSpPr bwMode="auto">
          <a:xfrm>
            <a:off x="285750" y="4044950"/>
            <a:ext cx="5072063" cy="3098800"/>
            <a:chOff x="1152" y="1192"/>
            <a:chExt cx="3392" cy="1982"/>
          </a:xfrm>
        </p:grpSpPr>
        <p:grpSp>
          <p:nvGrpSpPr>
            <p:cNvPr id="25612" name="Group 31"/>
            <p:cNvGrpSpPr>
              <a:grpSpLocks/>
            </p:cNvGrpSpPr>
            <p:nvPr/>
          </p:nvGrpSpPr>
          <p:grpSpPr bwMode="auto">
            <a:xfrm>
              <a:off x="1209" y="1192"/>
              <a:ext cx="254" cy="381"/>
              <a:chOff x="1209" y="1468"/>
              <a:chExt cx="254" cy="381"/>
            </a:xfrm>
          </p:grpSpPr>
          <p:sp>
            <p:nvSpPr>
              <p:cNvPr id="25625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626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11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.</a:t>
                </a:r>
              </a:p>
            </p:txBody>
          </p:sp>
        </p:grpSp>
        <p:grpSp>
          <p:nvGrpSpPr>
            <p:cNvPr id="25613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5618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5619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562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59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562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5620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Позвоню по телефону  101 или 112</a:t>
                </a:r>
              </a:p>
            </p:txBody>
          </p:sp>
          <p:sp>
            <p:nvSpPr>
              <p:cNvPr id="25621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5614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25616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5617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5615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560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4" descr="http://im7-tub-ru.yandex.net/i?id=317928744-61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AG00315_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000250"/>
            <a:ext cx="889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AG00315_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714625"/>
            <a:ext cx="6429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сидите дома и слушаете музыку. Через некоторое время из розетки, в которую вы включили компьютер , начинает идти дым, и она трещит. Вилка не вытаскивается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6629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26634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26652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5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5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5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54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50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взять отвертку и починить розетку</a:t>
                </a:r>
              </a:p>
            </p:txBody>
          </p:sp>
          <p:sp>
            <p:nvSpPr>
              <p:cNvPr id="2665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6635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26645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4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4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5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47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взять чайник с водой и залить дымящуюся розетку</a:t>
                </a:r>
              </a:p>
            </p:txBody>
          </p:sp>
          <p:sp>
            <p:nvSpPr>
              <p:cNvPr id="2664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6636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663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6639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6642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6644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6640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0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отключить электричество, обрезать провод</a:t>
                </a:r>
              </a:p>
            </p:txBody>
          </p:sp>
          <p:sp>
            <p:nvSpPr>
              <p:cNvPr id="26641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6637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6630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D:\Мои документы\Мои документы разное\Мои рисунки\спички\post-85270-1271078303_thum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0" t="19489" r="4930" b="26575"/>
          <a:stretch>
            <a:fillRect/>
          </a:stretch>
        </p:blipFill>
        <p:spPr bwMode="auto">
          <a:xfrm>
            <a:off x="3071813" y="1643063"/>
            <a:ext cx="26431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 сидите дома и слушаете музыку. Через некоторое время из розетки, в которую вы включили компьютер , начинает идти дым, и она трещит. Вилка не вытаскивается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7653" name="Group 63"/>
          <p:cNvGrpSpPr>
            <a:grpSpLocks/>
          </p:cNvGrpSpPr>
          <p:nvPr/>
        </p:nvGrpSpPr>
        <p:grpSpPr bwMode="auto">
          <a:xfrm>
            <a:off x="214313" y="2786063"/>
            <a:ext cx="6927850" cy="3098800"/>
            <a:chOff x="1152" y="1192"/>
            <a:chExt cx="2765" cy="1982"/>
          </a:xfrm>
        </p:grpSpPr>
        <p:sp>
          <p:nvSpPr>
            <p:cNvPr id="27658" name="Oval 36"/>
            <p:cNvSpPr>
              <a:spLocks noChangeArrowheads="1"/>
            </p:cNvSpPr>
            <p:nvPr/>
          </p:nvSpPr>
          <p:spPr bwMode="gray">
            <a:xfrm>
              <a:off x="1209" y="1192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7659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27660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766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766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766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766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766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0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отключить электричество, обрезать провод</a:t>
                </a:r>
              </a:p>
            </p:txBody>
          </p:sp>
          <p:sp>
            <p:nvSpPr>
              <p:cNvPr id="2766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766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7654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3786188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D:\Мои документы\Мои документы разное\Мои рисунки\спички\post-85270-1271078303_thum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0" t="19489" r="4930" b="26575"/>
          <a:stretch>
            <a:fillRect/>
          </a:stretch>
        </p:blipFill>
        <p:spPr bwMode="auto">
          <a:xfrm>
            <a:off x="3071813" y="1643063"/>
            <a:ext cx="26431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Что запрещается делать при разведении костра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28677" name="Picture 7" descr="stixi-dlya-detej-pravila-pozharnoj-bezopasnosti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571625"/>
            <a:ext cx="30178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3"/>
          <p:cNvGrpSpPr>
            <a:grpSpLocks/>
          </p:cNvGrpSpPr>
          <p:nvPr/>
        </p:nvGrpSpPr>
        <p:grpSpPr bwMode="auto">
          <a:xfrm>
            <a:off x="285750" y="4143375"/>
            <a:ext cx="6927850" cy="3143250"/>
            <a:chOff x="1152" y="1164"/>
            <a:chExt cx="2765" cy="2010"/>
          </a:xfrm>
        </p:grpSpPr>
        <p:grpSp>
          <p:nvGrpSpPr>
            <p:cNvPr id="28681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28699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700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703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705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701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40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Разводить костер возле воды </a:t>
                </a:r>
              </a:p>
            </p:txBody>
          </p:sp>
          <p:sp>
            <p:nvSpPr>
              <p:cNvPr id="28702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8682" name="Group 39"/>
            <p:cNvGrpSpPr>
              <a:grpSpLocks/>
            </p:cNvGrpSpPr>
            <p:nvPr/>
          </p:nvGrpSpPr>
          <p:grpSpPr bwMode="auto">
            <a:xfrm>
              <a:off x="1152" y="1740"/>
              <a:ext cx="2765" cy="468"/>
              <a:chOff x="1152" y="1440"/>
              <a:chExt cx="2765" cy="468"/>
            </a:xfrm>
          </p:grpSpPr>
          <p:sp>
            <p:nvSpPr>
              <p:cNvPr id="28692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693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696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698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694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84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Разводить костер на торфяных болотах </a:t>
                </a:r>
              </a:p>
            </p:txBody>
          </p:sp>
          <p:sp>
            <p:nvSpPr>
              <p:cNvPr id="28695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8683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8685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8686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8689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8691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8687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619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 dirty="0"/>
                  <a:t>Использовать для костра сухостой </a:t>
                </a:r>
              </a:p>
            </p:txBody>
          </p:sp>
          <p:sp>
            <p:nvSpPr>
              <p:cNvPr id="28688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8684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8679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Что запрещается делать при разведении костра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29701" name="Picture 7" descr="stixi-dlya-detej-pravila-pozharnoj-bezopasnosti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571625"/>
            <a:ext cx="36782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2" name="Group 63"/>
          <p:cNvGrpSpPr>
            <a:grpSpLocks/>
          </p:cNvGrpSpPr>
          <p:nvPr/>
        </p:nvGrpSpPr>
        <p:grpSpPr bwMode="auto">
          <a:xfrm>
            <a:off x="285750" y="5000625"/>
            <a:ext cx="6643688" cy="2243138"/>
            <a:chOff x="1152" y="1740"/>
            <a:chExt cx="2765" cy="1434"/>
          </a:xfrm>
        </p:grpSpPr>
        <p:grpSp>
          <p:nvGrpSpPr>
            <p:cNvPr id="29706" name="Group 39"/>
            <p:cNvGrpSpPr>
              <a:grpSpLocks/>
            </p:cNvGrpSpPr>
            <p:nvPr/>
          </p:nvGrpSpPr>
          <p:grpSpPr bwMode="auto">
            <a:xfrm>
              <a:off x="1152" y="1740"/>
              <a:ext cx="2765" cy="468"/>
              <a:chOff x="1152" y="1440"/>
              <a:chExt cx="2765" cy="468"/>
            </a:xfrm>
          </p:grpSpPr>
          <p:sp>
            <p:nvSpPr>
              <p:cNvPr id="29711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9712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9715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9717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9713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84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Разводить костер на торфяных болотах </a:t>
                </a:r>
              </a:p>
            </p:txBody>
          </p:sp>
          <p:sp>
            <p:nvSpPr>
              <p:cNvPr id="29714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9707" name="Group 47"/>
            <p:cNvGrpSpPr>
              <a:grpSpLocks/>
            </p:cNvGrpSpPr>
            <p:nvPr/>
          </p:nvGrpSpPr>
          <p:grpSpPr bwMode="auto">
            <a:xfrm>
              <a:off x="1209" y="2344"/>
              <a:ext cx="254" cy="381"/>
              <a:chOff x="1209" y="1468"/>
              <a:chExt cx="254" cy="381"/>
            </a:xfrm>
          </p:grpSpPr>
          <p:sp>
            <p:nvSpPr>
              <p:cNvPr id="29709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9710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157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29708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9703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214813"/>
            <a:ext cx="171132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000375"/>
            <a:ext cx="7397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Если на вас загорелась одежда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072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0725" name="Group 63"/>
          <p:cNvGrpSpPr>
            <a:grpSpLocks/>
          </p:cNvGrpSpPr>
          <p:nvPr/>
        </p:nvGrpSpPr>
        <p:grpSpPr bwMode="auto">
          <a:xfrm>
            <a:off x="285750" y="4000500"/>
            <a:ext cx="8499475" cy="3143250"/>
            <a:chOff x="1152" y="1164"/>
            <a:chExt cx="3392" cy="2010"/>
          </a:xfrm>
        </p:grpSpPr>
        <p:grpSp>
          <p:nvGrpSpPr>
            <p:cNvPr id="30730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0748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49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52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54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50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20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 dirty="0"/>
                  <a:t>Остановитесь, падайте и катитесь, сбивая пламя</a:t>
                </a:r>
              </a:p>
            </p:txBody>
          </p:sp>
          <p:sp>
            <p:nvSpPr>
              <p:cNvPr id="30751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0731" name="Group 39"/>
            <p:cNvGrpSpPr>
              <a:grpSpLocks/>
            </p:cNvGrpSpPr>
            <p:nvPr/>
          </p:nvGrpSpPr>
          <p:grpSpPr bwMode="auto">
            <a:xfrm>
              <a:off x="1152" y="1740"/>
              <a:ext cx="3392" cy="468"/>
              <a:chOff x="1152" y="1440"/>
              <a:chExt cx="3392" cy="468"/>
            </a:xfrm>
          </p:grpSpPr>
          <p:sp>
            <p:nvSpPr>
              <p:cNvPr id="30741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1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42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45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47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43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95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Побежите и постараетесь сорвать одежду</a:t>
                </a:r>
              </a:p>
            </p:txBody>
          </p:sp>
          <p:sp>
            <p:nvSpPr>
              <p:cNvPr id="30744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0732" name="Group 47"/>
            <p:cNvGrpSpPr>
              <a:grpSpLocks/>
            </p:cNvGrpSpPr>
            <p:nvPr/>
          </p:nvGrpSpPr>
          <p:grpSpPr bwMode="auto">
            <a:xfrm>
              <a:off x="1152" y="2316"/>
              <a:ext cx="3307" cy="468"/>
              <a:chOff x="1152" y="1440"/>
              <a:chExt cx="3307" cy="468"/>
            </a:xfrm>
          </p:grpSpPr>
          <p:sp>
            <p:nvSpPr>
              <p:cNvPr id="30734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077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0735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0738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40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0736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55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Завернетесь в одеяло или обмотаетесь плотной тканью</a:t>
                </a:r>
              </a:p>
            </p:txBody>
          </p:sp>
          <p:sp>
            <p:nvSpPr>
              <p:cNvPr id="30737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0733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072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http://0-50.ru/images/foto/3948_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Если на вас загорелась одежда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1749" name="Group 63"/>
          <p:cNvGrpSpPr>
            <a:grpSpLocks/>
          </p:cNvGrpSpPr>
          <p:nvPr/>
        </p:nvGrpSpPr>
        <p:grpSpPr bwMode="auto">
          <a:xfrm>
            <a:off x="357188" y="4857750"/>
            <a:ext cx="7208837" cy="1341438"/>
            <a:chOff x="1152" y="1164"/>
            <a:chExt cx="2877" cy="858"/>
          </a:xfrm>
        </p:grpSpPr>
        <p:grpSp>
          <p:nvGrpSpPr>
            <p:cNvPr id="31754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175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175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176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176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175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2020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 dirty="0"/>
                  <a:t>Остановитесь, падайте и катитесь, сбивая пламя</a:t>
                </a:r>
              </a:p>
            </p:txBody>
          </p:sp>
          <p:sp>
            <p:nvSpPr>
              <p:cNvPr id="3175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31755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1750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857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 descr="http://0-50.ru/images/foto/3948_previ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14300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загорелась электропроводка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4341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4346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4364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65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68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70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66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9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Буду тушить водой</a:t>
                </a:r>
              </a:p>
            </p:txBody>
          </p:sp>
          <p:sp>
            <p:nvSpPr>
              <p:cNvPr id="14367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4347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4357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58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61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63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59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3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Обесточу электросеть, затем приступаю к тушению</a:t>
                </a:r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4348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4350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4351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4354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4356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4352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14353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4349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434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http://www.uvsiz.spb.ru/_Img/_Plakats/Electri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59" b="6670"/>
          <a:stretch>
            <a:fillRect/>
          </a:stretch>
        </p:blipFill>
        <p:spPr bwMode="auto">
          <a:xfrm>
            <a:off x="3214688" y="1571625"/>
            <a:ext cx="22574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207168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Ты один дома, смотришь любимую передачу, и вдруг у тебя задымился телевизор. 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2772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2773" name="Group 63"/>
          <p:cNvGrpSpPr>
            <a:grpSpLocks/>
          </p:cNvGrpSpPr>
          <p:nvPr/>
        </p:nvGrpSpPr>
        <p:grpSpPr bwMode="auto">
          <a:xfrm>
            <a:off x="285750" y="4000500"/>
            <a:ext cx="8642350" cy="3143250"/>
            <a:chOff x="1152" y="1164"/>
            <a:chExt cx="3449" cy="2010"/>
          </a:xfrm>
        </p:grpSpPr>
        <p:grpSp>
          <p:nvGrpSpPr>
            <p:cNvPr id="32778" name="Group 31"/>
            <p:cNvGrpSpPr>
              <a:grpSpLocks/>
            </p:cNvGrpSpPr>
            <p:nvPr/>
          </p:nvGrpSpPr>
          <p:grpSpPr bwMode="auto">
            <a:xfrm>
              <a:off x="1152" y="1164"/>
              <a:ext cx="2877" cy="468"/>
              <a:chOff x="1152" y="1440"/>
              <a:chExt cx="2877" cy="468"/>
            </a:xfrm>
          </p:grpSpPr>
          <p:sp>
            <p:nvSpPr>
              <p:cNvPr id="32796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678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97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800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802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98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99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/>
                  <a:t>Залить телевизор водой</a:t>
                </a:r>
              </a:p>
            </p:txBody>
          </p:sp>
          <p:sp>
            <p:nvSpPr>
              <p:cNvPr id="32799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2779" name="Group 39"/>
            <p:cNvGrpSpPr>
              <a:grpSpLocks/>
            </p:cNvGrpSpPr>
            <p:nvPr/>
          </p:nvGrpSpPr>
          <p:grpSpPr bwMode="auto">
            <a:xfrm>
              <a:off x="1152" y="1712"/>
              <a:ext cx="3365" cy="496"/>
              <a:chOff x="1152" y="1412"/>
              <a:chExt cx="3365" cy="496"/>
            </a:xfrm>
          </p:grpSpPr>
          <p:sp>
            <p:nvSpPr>
              <p:cNvPr id="32789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3105" cy="484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90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793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795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91" name="Text Box 45"/>
              <p:cNvSpPr txBox="1">
                <a:spLocks noChangeArrowheads="1"/>
              </p:cNvSpPr>
              <p:nvPr/>
            </p:nvSpPr>
            <p:spPr bwMode="gray">
              <a:xfrm>
                <a:off x="1693" y="1412"/>
                <a:ext cx="2824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 dirty="0"/>
                  <a:t>Отключить ток, накинуть на телевизор плотную ткань, позвонить по телефону «101» или «112»</a:t>
                </a:r>
              </a:p>
            </p:txBody>
          </p:sp>
          <p:sp>
            <p:nvSpPr>
              <p:cNvPr id="32792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2780" name="Group 47"/>
            <p:cNvGrpSpPr>
              <a:grpSpLocks/>
            </p:cNvGrpSpPr>
            <p:nvPr/>
          </p:nvGrpSpPr>
          <p:grpSpPr bwMode="auto">
            <a:xfrm>
              <a:off x="1152" y="2316"/>
              <a:ext cx="3449" cy="468"/>
              <a:chOff x="1152" y="1440"/>
              <a:chExt cx="3449" cy="468"/>
            </a:xfrm>
          </p:grpSpPr>
          <p:sp>
            <p:nvSpPr>
              <p:cNvPr id="32782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219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2783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2786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2788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2784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86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Попытаться потушить, а если не получится, вызвать пожарных</a:t>
                </a:r>
              </a:p>
            </p:txBody>
          </p:sp>
          <p:sp>
            <p:nvSpPr>
              <p:cNvPr id="3278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2781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2774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http://cache.gawker.com/assets/images/7/2011/09/shutterstock_29714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357313"/>
            <a:ext cx="311308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Ты один дома, смотришь любимую передачу, и вдруг у тебя задымился телевизор. Что нужно сделать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3797" name="Group 63"/>
          <p:cNvGrpSpPr>
            <a:grpSpLocks/>
          </p:cNvGrpSpPr>
          <p:nvPr/>
        </p:nvGrpSpPr>
        <p:grpSpPr bwMode="auto">
          <a:xfrm>
            <a:off x="285750" y="4044950"/>
            <a:ext cx="8432800" cy="2433638"/>
            <a:chOff x="1152" y="1192"/>
            <a:chExt cx="3365" cy="1557"/>
          </a:xfrm>
        </p:grpSpPr>
        <p:sp>
          <p:nvSpPr>
            <p:cNvPr id="33802" name="Oval 36"/>
            <p:cNvSpPr>
              <a:spLocks noChangeArrowheads="1"/>
            </p:cNvSpPr>
            <p:nvPr/>
          </p:nvSpPr>
          <p:spPr bwMode="gray">
            <a:xfrm>
              <a:off x="1209" y="1192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33803" name="Group 39"/>
            <p:cNvGrpSpPr>
              <a:grpSpLocks/>
            </p:cNvGrpSpPr>
            <p:nvPr/>
          </p:nvGrpSpPr>
          <p:grpSpPr bwMode="auto">
            <a:xfrm>
              <a:off x="1152" y="1712"/>
              <a:ext cx="3365" cy="496"/>
              <a:chOff x="1152" y="1412"/>
              <a:chExt cx="3365" cy="496"/>
            </a:xfrm>
          </p:grpSpPr>
          <p:sp>
            <p:nvSpPr>
              <p:cNvPr id="33807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3105" cy="484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3808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3811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3813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3809" name="Text Box 45"/>
              <p:cNvSpPr txBox="1">
                <a:spLocks noChangeArrowheads="1"/>
              </p:cNvSpPr>
              <p:nvPr/>
            </p:nvSpPr>
            <p:spPr bwMode="gray">
              <a:xfrm>
                <a:off x="1693" y="1412"/>
                <a:ext cx="2824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 dirty="0"/>
                  <a:t>Отключить ток, накинуть на телевизор плотную ткань, позвонить по телефону «101»или «112»</a:t>
                </a:r>
              </a:p>
            </p:txBody>
          </p:sp>
          <p:sp>
            <p:nvSpPr>
              <p:cNvPr id="33810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3804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33805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380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33798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http://cache.gawker.com/assets/images/7/2011/09/shutterstock_29714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311308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Каковы Ваши действия, если комната начала наполняться густым едким дымом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482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4821" name="Group 63"/>
          <p:cNvGrpSpPr>
            <a:grpSpLocks/>
          </p:cNvGrpSpPr>
          <p:nvPr/>
        </p:nvGrpSpPr>
        <p:grpSpPr bwMode="auto">
          <a:xfrm>
            <a:off x="214313" y="3929063"/>
            <a:ext cx="8642350" cy="3143250"/>
            <a:chOff x="1152" y="1164"/>
            <a:chExt cx="3449" cy="2010"/>
          </a:xfrm>
        </p:grpSpPr>
        <p:grpSp>
          <p:nvGrpSpPr>
            <p:cNvPr id="34827" name="Group 31"/>
            <p:cNvGrpSpPr>
              <a:grpSpLocks/>
            </p:cNvGrpSpPr>
            <p:nvPr/>
          </p:nvGrpSpPr>
          <p:grpSpPr bwMode="auto">
            <a:xfrm>
              <a:off x="1152" y="1164"/>
              <a:ext cx="2623" cy="468"/>
              <a:chOff x="1152" y="1440"/>
              <a:chExt cx="2623" cy="468"/>
            </a:xfrm>
          </p:grpSpPr>
          <p:sp>
            <p:nvSpPr>
              <p:cNvPr id="34845" name="AutoShape 32"/>
              <p:cNvSpPr>
                <a:spLocks noChangeArrowheads="1"/>
              </p:cNvSpPr>
              <p:nvPr/>
            </p:nvSpPr>
            <p:spPr bwMode="gray">
              <a:xfrm>
                <a:off x="1351" y="1440"/>
                <a:ext cx="2196" cy="366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46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49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51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47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99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b="1"/>
                  <a:t>Откроете окно, не закрыв дверь    </a:t>
                </a:r>
              </a:p>
            </p:txBody>
          </p:sp>
          <p:sp>
            <p:nvSpPr>
              <p:cNvPr id="34848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34828" name="Group 39"/>
            <p:cNvGrpSpPr>
              <a:grpSpLocks/>
            </p:cNvGrpSpPr>
            <p:nvPr/>
          </p:nvGrpSpPr>
          <p:grpSpPr bwMode="auto">
            <a:xfrm>
              <a:off x="1152" y="1712"/>
              <a:ext cx="3366" cy="496"/>
              <a:chOff x="1152" y="1412"/>
              <a:chExt cx="3366" cy="496"/>
            </a:xfrm>
          </p:grpSpPr>
          <p:sp>
            <p:nvSpPr>
              <p:cNvPr id="34838" name="AutoShape 40"/>
              <p:cNvSpPr>
                <a:spLocks noChangeArrowheads="1"/>
              </p:cNvSpPr>
              <p:nvPr/>
            </p:nvSpPr>
            <p:spPr bwMode="gray">
              <a:xfrm>
                <a:off x="1382" y="1412"/>
                <a:ext cx="2450" cy="457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39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42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44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40" name="Text Box 45"/>
              <p:cNvSpPr txBox="1">
                <a:spLocks noChangeArrowheads="1"/>
              </p:cNvSpPr>
              <p:nvPr/>
            </p:nvSpPr>
            <p:spPr bwMode="gray">
              <a:xfrm>
                <a:off x="1694" y="1549"/>
                <a:ext cx="282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Будете продвигаться к выходу   </a:t>
                </a:r>
              </a:p>
            </p:txBody>
          </p:sp>
          <p:sp>
            <p:nvSpPr>
              <p:cNvPr id="34841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34829" name="Group 47"/>
            <p:cNvGrpSpPr>
              <a:grpSpLocks/>
            </p:cNvGrpSpPr>
            <p:nvPr/>
          </p:nvGrpSpPr>
          <p:grpSpPr bwMode="auto">
            <a:xfrm>
              <a:off x="1152" y="2316"/>
              <a:ext cx="3449" cy="584"/>
              <a:chOff x="1152" y="1440"/>
              <a:chExt cx="3449" cy="584"/>
            </a:xfrm>
          </p:grpSpPr>
          <p:sp>
            <p:nvSpPr>
              <p:cNvPr id="34831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219" cy="549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4832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4835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4837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4833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41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Закроете рот и нос мокрым носовым платком </a:t>
                </a:r>
              </a:p>
              <a:p>
                <a:r>
                  <a:rPr lang="ru-RU" altLang="ru-RU" sz="2000" b="1"/>
                  <a:t>и будете продвигаться к выходу, прижимаясь к полу</a:t>
                </a:r>
              </a:p>
            </p:txBody>
          </p:sp>
          <p:sp>
            <p:nvSpPr>
              <p:cNvPr id="34834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4830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482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15716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 descr="http://im0-tub-ru.yandex.net/i?id=482935904-0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2714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D:\Мои документы\Мои документы разное\Мои рисунки\дети\aa0a79f17c1f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2500313"/>
            <a:ext cx="612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Каковы Ваши действия, если комната начала наполняться густым едким дымом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3584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35845" name="Group 63"/>
          <p:cNvGrpSpPr>
            <a:grpSpLocks/>
          </p:cNvGrpSpPr>
          <p:nvPr/>
        </p:nvGrpSpPr>
        <p:grpSpPr bwMode="auto">
          <a:xfrm>
            <a:off x="0" y="2857500"/>
            <a:ext cx="7858125" cy="3098800"/>
            <a:chOff x="1152" y="1192"/>
            <a:chExt cx="3136" cy="1982"/>
          </a:xfrm>
        </p:grpSpPr>
        <p:grpSp>
          <p:nvGrpSpPr>
            <p:cNvPr id="35851" name="Group 31"/>
            <p:cNvGrpSpPr>
              <a:grpSpLocks/>
            </p:cNvGrpSpPr>
            <p:nvPr/>
          </p:nvGrpSpPr>
          <p:grpSpPr bwMode="auto">
            <a:xfrm>
              <a:off x="1209" y="1192"/>
              <a:ext cx="432" cy="404"/>
              <a:chOff x="1209" y="1468"/>
              <a:chExt cx="432" cy="404"/>
            </a:xfrm>
          </p:grpSpPr>
          <p:sp>
            <p:nvSpPr>
              <p:cNvPr id="35862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35863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sp>
          <p:nvSpPr>
            <p:cNvPr id="35852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35853" name="Group 47"/>
            <p:cNvGrpSpPr>
              <a:grpSpLocks/>
            </p:cNvGrpSpPr>
            <p:nvPr/>
          </p:nvGrpSpPr>
          <p:grpSpPr bwMode="auto">
            <a:xfrm>
              <a:off x="1152" y="2316"/>
              <a:ext cx="3136" cy="584"/>
              <a:chOff x="1152" y="1440"/>
              <a:chExt cx="3136" cy="584"/>
            </a:xfrm>
          </p:grpSpPr>
          <p:sp>
            <p:nvSpPr>
              <p:cNvPr id="35855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906" cy="549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35856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35859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5861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35857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419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Закроете рот и нос мокрым носовым платком </a:t>
                </a:r>
              </a:p>
              <a:p>
                <a:r>
                  <a:rPr lang="ru-RU" altLang="ru-RU" sz="2000" b="1"/>
                  <a:t>и будете продвигаться к выходу, прижимаясь к полу</a:t>
                </a:r>
              </a:p>
            </p:txBody>
          </p:sp>
          <p:sp>
            <p:nvSpPr>
              <p:cNvPr id="35858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35854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3584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14312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2" descr="http://im0-tub-ru.yandex.net/i?id=482935904-05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285875"/>
            <a:ext cx="2714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" descr="http://pogkontrol.ru/blog/wp-content/uploads/2011/12/vladzt.ru_-e132438347930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285875"/>
            <a:ext cx="31432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H:\ZVEREE\дюп картин\кт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8788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57488" y="4143380"/>
            <a:ext cx="32767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Молодцы!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214290"/>
            <a:ext cx="7500990" cy="380344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«Соблюдайте Правила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omic Sans MS" pitchFamily="66" charset="0"/>
              </a:rPr>
              <a:t>пожарной безопасности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загорелась электропроводка</a:t>
            </a:r>
            <a:endParaRPr lang="ru-RU" sz="3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5365" name="Group 63"/>
          <p:cNvGrpSpPr>
            <a:grpSpLocks/>
          </p:cNvGrpSpPr>
          <p:nvPr/>
        </p:nvGrpSpPr>
        <p:grpSpPr bwMode="auto">
          <a:xfrm>
            <a:off x="142875" y="3759200"/>
            <a:ext cx="7429500" cy="3098800"/>
            <a:chOff x="1152" y="1192"/>
            <a:chExt cx="2965" cy="1982"/>
          </a:xfrm>
        </p:grpSpPr>
        <p:grpSp>
          <p:nvGrpSpPr>
            <p:cNvPr id="15370" name="Group 31"/>
            <p:cNvGrpSpPr>
              <a:grpSpLocks/>
            </p:cNvGrpSpPr>
            <p:nvPr/>
          </p:nvGrpSpPr>
          <p:grpSpPr bwMode="auto">
            <a:xfrm>
              <a:off x="1209" y="1192"/>
              <a:ext cx="585" cy="338"/>
              <a:chOff x="1209" y="1468"/>
              <a:chExt cx="585" cy="338"/>
            </a:xfrm>
          </p:grpSpPr>
          <p:sp>
            <p:nvSpPr>
              <p:cNvPr id="15383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538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ru-RU" altLang="ru-RU" sz="2000" b="1"/>
              </a:p>
            </p:txBody>
          </p:sp>
        </p:grpSp>
        <p:grpSp>
          <p:nvGrpSpPr>
            <p:cNvPr id="15371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5376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5377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5380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5382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5378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35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Обесточу электросеть, затем приступаю к тушению</a:t>
                </a:r>
              </a:p>
            </p:txBody>
          </p:sp>
          <p:sp>
            <p:nvSpPr>
              <p:cNvPr id="15379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5372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15374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5375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5373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5366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14500"/>
            <a:ext cx="21431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3714750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 descr="http://www.uvsiz.spb.ru/_Img/_Plakats/Electri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59" b="6670"/>
          <a:stretch>
            <a:fillRect/>
          </a:stretch>
        </p:blipFill>
        <p:spPr bwMode="auto">
          <a:xfrm>
            <a:off x="3286125" y="1571625"/>
            <a:ext cx="22574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legaljuice.com/cooking%20pots%20pans%20stove%20utensils%20ran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1500188"/>
            <a:ext cx="32146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при приготовлении пищи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загорелся жир на сковородке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638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6390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6395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641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1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1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1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1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91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Буду тушить водой</a:t>
                </a:r>
              </a:p>
            </p:txBody>
          </p:sp>
          <p:sp>
            <p:nvSpPr>
              <p:cNvPr id="1641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6396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6406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07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0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1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0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6397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6399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6400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6403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6405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6401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93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Накрою сковородку мокрым полотенцем</a:t>
                </a:r>
              </a:p>
            </p:txBody>
          </p:sp>
          <p:sp>
            <p:nvSpPr>
              <p:cNvPr id="16402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6398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6391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643063"/>
            <a:ext cx="928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Прямоугольник 38"/>
          <p:cNvSpPr>
            <a:spLocks noChangeArrowheads="1"/>
          </p:cNvSpPr>
          <p:nvPr/>
        </p:nvSpPr>
        <p:spPr bwMode="auto">
          <a:xfrm>
            <a:off x="1714500" y="5214938"/>
            <a:ext cx="585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chemeClr val="tx2"/>
              </a:buClr>
              <a:buSzPct val="70000"/>
            </a:pPr>
            <a:r>
              <a:rPr lang="ru-RU" altLang="ru-RU" sz="2000" b="1"/>
              <a:t>Попытаюсь вынести горящую сковородку на улицу </a:t>
            </a:r>
          </a:p>
        </p:txBody>
      </p:sp>
    </p:spTree>
  </p:cSld>
  <p:clrMapOvr>
    <a:masterClrMapping/>
  </p:clrMapOvr>
  <p:transition advTm="11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legaljuice.com/cooking%20pots%20pans%20stove%20utensils%20ran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785938"/>
            <a:ext cx="32146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Если при приготовлении пищи 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загорелся жир на сковородке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7413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7414" name="Group 63"/>
          <p:cNvGrpSpPr>
            <a:grpSpLocks/>
          </p:cNvGrpSpPr>
          <p:nvPr/>
        </p:nvGrpSpPr>
        <p:grpSpPr bwMode="auto">
          <a:xfrm>
            <a:off x="357188" y="3500438"/>
            <a:ext cx="6927850" cy="2971800"/>
            <a:chOff x="1152" y="1274"/>
            <a:chExt cx="2765" cy="1900"/>
          </a:xfrm>
        </p:grpSpPr>
        <p:sp>
          <p:nvSpPr>
            <p:cNvPr id="17419" name="Text Box 37"/>
            <p:cNvSpPr txBox="1">
              <a:spLocks noChangeArrowheads="1"/>
            </p:cNvSpPr>
            <p:nvPr/>
          </p:nvSpPr>
          <p:spPr bwMode="gray">
            <a:xfrm>
              <a:off x="1720" y="1274"/>
              <a:ext cx="7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endParaRPr lang="ru-RU" altLang="ru-RU" sz="2000" b="1"/>
            </a:p>
          </p:txBody>
        </p:sp>
        <p:sp>
          <p:nvSpPr>
            <p:cNvPr id="17420" name="Oval 44"/>
            <p:cNvSpPr>
              <a:spLocks noChangeArrowheads="1"/>
            </p:cNvSpPr>
            <p:nvPr/>
          </p:nvSpPr>
          <p:spPr bwMode="gray">
            <a:xfrm>
              <a:off x="1209" y="1768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  <p:grpSp>
          <p:nvGrpSpPr>
            <p:cNvPr id="17421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7423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7424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7427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429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7425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93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Накрою сковородку мокрым полотенцем</a:t>
                </a:r>
              </a:p>
            </p:txBody>
          </p:sp>
          <p:sp>
            <p:nvSpPr>
              <p:cNvPr id="17426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7422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7415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3" descr="Рисунок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63" y="1928813"/>
            <a:ext cx="928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AG00315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714625"/>
            <a:ext cx="17859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при разжигании газовой колонки или духовки газовой плиты спичка погасла, не успев воспламенить газ,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8437" name="Group 63"/>
          <p:cNvGrpSpPr>
            <a:grpSpLocks/>
          </p:cNvGrpSpPr>
          <p:nvPr/>
        </p:nvGrpSpPr>
        <p:grpSpPr bwMode="auto">
          <a:xfrm>
            <a:off x="285750" y="4143375"/>
            <a:ext cx="7429500" cy="3143250"/>
            <a:chOff x="1152" y="1164"/>
            <a:chExt cx="2965" cy="2010"/>
          </a:xfrm>
        </p:grpSpPr>
        <p:grpSp>
          <p:nvGrpSpPr>
            <p:cNvPr id="18442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8460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61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64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66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62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38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Перекрою газ и проверю тягу</a:t>
                </a:r>
              </a:p>
            </p:txBody>
          </p:sp>
          <p:sp>
            <p:nvSpPr>
              <p:cNvPr id="18463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8443" name="Group 39"/>
            <p:cNvGrpSpPr>
              <a:grpSpLocks/>
            </p:cNvGrpSpPr>
            <p:nvPr/>
          </p:nvGrpSpPr>
          <p:grpSpPr bwMode="auto">
            <a:xfrm>
              <a:off x="1152" y="1740"/>
              <a:ext cx="2965" cy="468"/>
              <a:chOff x="1152" y="1440"/>
              <a:chExt cx="2965" cy="468"/>
            </a:xfrm>
          </p:grpSpPr>
          <p:sp>
            <p:nvSpPr>
              <p:cNvPr id="18453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7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54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57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59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55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202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Достану вторую спичку и стану зажигать газ</a:t>
                </a:r>
              </a:p>
            </p:txBody>
          </p:sp>
          <p:sp>
            <p:nvSpPr>
              <p:cNvPr id="1845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18444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18446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8447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8450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8452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8448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687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Перекрою газ</a:t>
                </a:r>
              </a:p>
            </p:txBody>
          </p:sp>
          <p:sp>
            <p:nvSpPr>
              <p:cNvPr id="18449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18445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18438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Рисунок1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92881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http://s0.tchkcdn.com/g2-rZsBZ8o882zY6ey0M_rOtw/news/640x480/f/0/1/3/8/7/1387/unian_1756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16430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при разжигании газовой колонки или духовки газовой плиты спичка погасла, не успев воспламенить газ,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19461" name="Group 63"/>
          <p:cNvGrpSpPr>
            <a:grpSpLocks/>
          </p:cNvGrpSpPr>
          <p:nvPr/>
        </p:nvGrpSpPr>
        <p:grpSpPr bwMode="auto">
          <a:xfrm>
            <a:off x="785813" y="5286375"/>
            <a:ext cx="6715125" cy="2441575"/>
            <a:chOff x="1152" y="1164"/>
            <a:chExt cx="2680" cy="1561"/>
          </a:xfrm>
        </p:grpSpPr>
        <p:grpSp>
          <p:nvGrpSpPr>
            <p:cNvPr id="19465" name="Group 31"/>
            <p:cNvGrpSpPr>
              <a:grpSpLocks/>
            </p:cNvGrpSpPr>
            <p:nvPr/>
          </p:nvGrpSpPr>
          <p:grpSpPr bwMode="auto">
            <a:xfrm>
              <a:off x="1152" y="1164"/>
              <a:ext cx="2680" cy="468"/>
              <a:chOff x="1152" y="1440"/>
              <a:chExt cx="2680" cy="468"/>
            </a:xfrm>
          </p:grpSpPr>
          <p:sp>
            <p:nvSpPr>
              <p:cNvPr id="19472" name="AutoShape 32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450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1947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1947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47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19474" name="Text Box 37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38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2000" b="1"/>
                  <a:t>Перекрою газ и проверю тягу</a:t>
                </a:r>
              </a:p>
            </p:txBody>
          </p:sp>
          <p:sp>
            <p:nvSpPr>
              <p:cNvPr id="1947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19466" name="Group 39"/>
            <p:cNvGrpSpPr>
              <a:grpSpLocks/>
            </p:cNvGrpSpPr>
            <p:nvPr/>
          </p:nvGrpSpPr>
          <p:grpSpPr bwMode="auto">
            <a:xfrm>
              <a:off x="1209" y="1768"/>
              <a:ext cx="585" cy="338"/>
              <a:chOff x="1209" y="1468"/>
              <a:chExt cx="585" cy="338"/>
            </a:xfrm>
          </p:grpSpPr>
          <p:sp>
            <p:nvSpPr>
              <p:cNvPr id="19470" name="Oval 44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19471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endParaRPr lang="ru-RU" altLang="ru-RU" sz="2000" b="1"/>
              </a:p>
            </p:txBody>
          </p:sp>
        </p:grpSp>
        <p:grpSp>
          <p:nvGrpSpPr>
            <p:cNvPr id="19467" name="Group 47"/>
            <p:cNvGrpSpPr>
              <a:grpSpLocks/>
            </p:cNvGrpSpPr>
            <p:nvPr/>
          </p:nvGrpSpPr>
          <p:grpSpPr bwMode="auto">
            <a:xfrm>
              <a:off x="1287" y="2351"/>
              <a:ext cx="507" cy="374"/>
              <a:chOff x="1287" y="1475"/>
              <a:chExt cx="507" cy="374"/>
            </a:xfrm>
          </p:grpSpPr>
          <p:sp>
            <p:nvSpPr>
              <p:cNvPr id="19468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7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 sz="2000" b="1"/>
              </a:p>
            </p:txBody>
          </p:sp>
          <p:sp>
            <p:nvSpPr>
              <p:cNvPr id="19469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7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endParaRPr lang="en-US" altLang="ru-RU" sz="3200" b="1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9462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41433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http://s0.tchkcdn.com/g2-rZsBZ8o882zY6ey0M_rOtw/news/640x480/f/0/1/3/8/7/1387/unian_1756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21456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Мои документы\Мои документы разное\Мои рисунки\спички\TY-U027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9129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тебя отрезало огнем в квартире на пятом этаже (телефона нет),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0486" name="Group 63"/>
          <p:cNvGrpSpPr>
            <a:grpSpLocks/>
          </p:cNvGrpSpPr>
          <p:nvPr/>
        </p:nvGrpSpPr>
        <p:grpSpPr bwMode="auto">
          <a:xfrm>
            <a:off x="285750" y="4071938"/>
            <a:ext cx="8858250" cy="3214687"/>
            <a:chOff x="1152" y="1118"/>
            <a:chExt cx="3535" cy="2056"/>
          </a:xfrm>
        </p:grpSpPr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1152" y="1118"/>
              <a:ext cx="2908" cy="514"/>
              <a:chOff x="1152" y="1394"/>
              <a:chExt cx="2908" cy="514"/>
            </a:xfrm>
          </p:grpSpPr>
          <p:sp>
            <p:nvSpPr>
              <p:cNvPr id="20522" name="AutoShape 32"/>
              <p:cNvSpPr>
                <a:spLocks noChangeArrowheads="1"/>
              </p:cNvSpPr>
              <p:nvPr/>
            </p:nvSpPr>
            <p:spPr bwMode="gray">
              <a:xfrm>
                <a:off x="1382" y="1394"/>
                <a:ext cx="2678" cy="502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23" name="Group 33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26" name="Oval 34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31" name="Oval 35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59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28" name="Oval 36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24" name="Text Box 37"/>
              <p:cNvSpPr txBox="1">
                <a:spLocks noChangeArrowheads="1"/>
              </p:cNvSpPr>
              <p:nvPr/>
            </p:nvSpPr>
            <p:spPr bwMode="gray">
              <a:xfrm>
                <a:off x="1779" y="1440"/>
                <a:ext cx="1811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Сделаю веревку из скрученных простыней 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b="1"/>
                  <a:t>и буду спускаться вниз</a:t>
                </a:r>
              </a:p>
            </p:txBody>
          </p:sp>
          <p:sp>
            <p:nvSpPr>
              <p:cNvPr id="20525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0505" name="Group 39"/>
            <p:cNvGrpSpPr>
              <a:grpSpLocks/>
            </p:cNvGrpSpPr>
            <p:nvPr/>
          </p:nvGrpSpPr>
          <p:grpSpPr bwMode="auto">
            <a:xfrm>
              <a:off x="1152" y="1740"/>
              <a:ext cx="3535" cy="468"/>
              <a:chOff x="1152" y="1440"/>
              <a:chExt cx="3535" cy="468"/>
            </a:xfrm>
          </p:grpSpPr>
          <p:sp>
            <p:nvSpPr>
              <p:cNvPr id="20515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3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16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19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1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21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17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458"/>
                <a:ext cx="2967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Мокрыми полотенцами, простынями заткну щели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 в дверном проеме, сократив приток дыма, через окно буду звать на помощь</a:t>
                </a:r>
              </a:p>
            </p:txBody>
          </p:sp>
          <p:sp>
            <p:nvSpPr>
              <p:cNvPr id="20518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0506" name="Group 47"/>
            <p:cNvGrpSpPr>
              <a:grpSpLocks/>
            </p:cNvGrpSpPr>
            <p:nvPr/>
          </p:nvGrpSpPr>
          <p:grpSpPr bwMode="auto">
            <a:xfrm>
              <a:off x="1152" y="2316"/>
              <a:ext cx="2765" cy="468"/>
              <a:chOff x="1152" y="1440"/>
              <a:chExt cx="2765" cy="468"/>
            </a:xfrm>
          </p:grpSpPr>
          <p:sp>
            <p:nvSpPr>
              <p:cNvPr id="20508" name="AutoShape 48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253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0509" name="Group 49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0512" name="Oval 5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17" name="Oval 5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514" name="Oval 5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0510" name="Text Box 53"/>
              <p:cNvSpPr txBox="1">
                <a:spLocks noChangeArrowheads="1"/>
              </p:cNvSpPr>
              <p:nvPr/>
            </p:nvSpPr>
            <p:spPr bwMode="gray">
              <a:xfrm>
                <a:off x="1720" y="1550"/>
                <a:ext cx="1082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ru-RU" altLang="ru-RU" sz="2000" b="1"/>
                  <a:t>Буду звать на помощь </a:t>
                </a:r>
              </a:p>
            </p:txBody>
          </p:sp>
          <p:sp>
            <p:nvSpPr>
              <p:cNvPr id="20511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  <p:sp>
          <p:nvSpPr>
            <p:cNvPr id="20507" name="Oval 60"/>
            <p:cNvSpPr>
              <a:spLocks noChangeArrowheads="1"/>
            </p:cNvSpPr>
            <p:nvPr/>
          </p:nvSpPr>
          <p:spPr bwMode="gray">
            <a:xfrm>
              <a:off x="1209" y="2920"/>
              <a:ext cx="254" cy="2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ru-RU" altLang="ru-RU"/>
            </a:p>
          </p:txBody>
        </p:sp>
      </p:grpSp>
      <p:pic>
        <p:nvPicPr>
          <p:cNvPr id="20487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4288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42887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00025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21456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10" descr="AG00315_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311400"/>
            <a:ext cx="2936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:\Мои документы\Мои документы разное\Мои рисунки\спички\TY-U027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000250"/>
            <a:ext cx="184467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Если тебя отрезало огнем в квартире на пятом этаже (телефона нет), что ты будешь делать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14313" y="15716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ru-RU" sz="4000" b="1"/>
          </a:p>
        </p:txBody>
      </p:sp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 rot="5400000">
            <a:off x="8189913" y="242888"/>
            <a:ext cx="863600" cy="755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grpSp>
        <p:nvGrpSpPr>
          <p:cNvPr id="21510" name="Group 63"/>
          <p:cNvGrpSpPr>
            <a:grpSpLocks/>
          </p:cNvGrpSpPr>
          <p:nvPr/>
        </p:nvGrpSpPr>
        <p:grpSpPr bwMode="auto">
          <a:xfrm>
            <a:off x="0" y="4214813"/>
            <a:ext cx="8858250" cy="2435225"/>
            <a:chOff x="1152" y="1192"/>
            <a:chExt cx="3535" cy="1557"/>
          </a:xfrm>
        </p:grpSpPr>
        <p:grpSp>
          <p:nvGrpSpPr>
            <p:cNvPr id="21528" name="Group 31"/>
            <p:cNvGrpSpPr>
              <a:grpSpLocks/>
            </p:cNvGrpSpPr>
            <p:nvPr/>
          </p:nvGrpSpPr>
          <p:grpSpPr bwMode="auto">
            <a:xfrm>
              <a:off x="1209" y="1192"/>
              <a:ext cx="432" cy="404"/>
              <a:chOff x="1209" y="1468"/>
              <a:chExt cx="432" cy="404"/>
            </a:xfrm>
          </p:grpSpPr>
          <p:sp>
            <p:nvSpPr>
              <p:cNvPr id="21540" name="Oval 36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541" name="Text Box 38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1.</a:t>
                </a:r>
              </a:p>
            </p:txBody>
          </p:sp>
        </p:grpSp>
        <p:grpSp>
          <p:nvGrpSpPr>
            <p:cNvPr id="21529" name="Group 39"/>
            <p:cNvGrpSpPr>
              <a:grpSpLocks/>
            </p:cNvGrpSpPr>
            <p:nvPr/>
          </p:nvGrpSpPr>
          <p:grpSpPr bwMode="auto">
            <a:xfrm>
              <a:off x="1152" y="1740"/>
              <a:ext cx="3535" cy="468"/>
              <a:chOff x="1152" y="1440"/>
              <a:chExt cx="3535" cy="468"/>
            </a:xfrm>
          </p:grpSpPr>
          <p:sp>
            <p:nvSpPr>
              <p:cNvPr id="21533" name="AutoShape 40"/>
              <p:cNvSpPr>
                <a:spLocks noChangeArrowheads="1"/>
              </p:cNvSpPr>
              <p:nvPr/>
            </p:nvSpPr>
            <p:spPr bwMode="gray">
              <a:xfrm>
                <a:off x="1382" y="1475"/>
                <a:ext cx="3305" cy="421"/>
              </a:xfrm>
              <a:prstGeom prst="roundRect">
                <a:avLst>
                  <a:gd name="adj" fmla="val 50000"/>
                </a:avLst>
              </a:prstGeom>
              <a:noFill/>
              <a:ln w="38100" algn="ctr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grpSp>
            <p:nvGrpSpPr>
              <p:cNvPr id="21534" name="Group 41"/>
              <p:cNvGrpSpPr>
                <a:grpSpLocks/>
              </p:cNvGrpSpPr>
              <p:nvPr/>
            </p:nvGrpSpPr>
            <p:grpSpPr bwMode="auto">
              <a:xfrm>
                <a:off x="1152" y="1440"/>
                <a:ext cx="581" cy="468"/>
                <a:chOff x="720" y="960"/>
                <a:chExt cx="987" cy="795"/>
              </a:xfrm>
            </p:grpSpPr>
            <p:sp>
              <p:nvSpPr>
                <p:cNvPr id="21537" name="Oval 4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0" cy="7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  <p:sp>
              <p:nvSpPr>
                <p:cNvPr id="24" name="Oval 4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0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539" name="Oval 4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  <p:sp>
            <p:nvSpPr>
              <p:cNvPr id="21535" name="Text Box 45"/>
              <p:cNvSpPr txBox="1">
                <a:spLocks noChangeArrowheads="1"/>
              </p:cNvSpPr>
              <p:nvPr/>
            </p:nvSpPr>
            <p:spPr bwMode="gray">
              <a:xfrm>
                <a:off x="1720" y="1458"/>
                <a:ext cx="2967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Мокрыми полотенцами, простынями заткну щели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altLang="ru-RU" sz="1600" b="1"/>
                  <a:t> в дверном проеме, сократив приток дыма, через окно буду звать на помощь</a:t>
                </a:r>
              </a:p>
            </p:txBody>
          </p:sp>
          <p:sp>
            <p:nvSpPr>
              <p:cNvPr id="21536" name="Text Box 46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2.</a:t>
                </a:r>
              </a:p>
            </p:txBody>
          </p:sp>
        </p:grpSp>
        <p:grpSp>
          <p:nvGrpSpPr>
            <p:cNvPr id="21530" name="Group 47"/>
            <p:cNvGrpSpPr>
              <a:grpSpLocks/>
            </p:cNvGrpSpPr>
            <p:nvPr/>
          </p:nvGrpSpPr>
          <p:grpSpPr bwMode="auto">
            <a:xfrm>
              <a:off x="1209" y="2344"/>
              <a:ext cx="432" cy="405"/>
              <a:chOff x="1209" y="1468"/>
              <a:chExt cx="432" cy="405"/>
            </a:xfrm>
          </p:grpSpPr>
          <p:sp>
            <p:nvSpPr>
              <p:cNvPr id="21531" name="Oval 52"/>
              <p:cNvSpPr>
                <a:spLocks noChangeArrowheads="1"/>
              </p:cNvSpPr>
              <p:nvPr/>
            </p:nvSpPr>
            <p:spPr bwMode="gray">
              <a:xfrm>
                <a:off x="1209" y="1468"/>
                <a:ext cx="254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ru-RU" altLang="ru-RU"/>
              </a:p>
            </p:txBody>
          </p:sp>
          <p:sp>
            <p:nvSpPr>
              <p:cNvPr id="21532" name="Text Box 54"/>
              <p:cNvSpPr txBox="1">
                <a:spLocks noChangeArrowheads="1"/>
              </p:cNvSpPr>
              <p:nvPr/>
            </p:nvSpPr>
            <p:spPr bwMode="gray">
              <a:xfrm>
                <a:off x="1287" y="1475"/>
                <a:ext cx="354" cy="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0" hangingPunct="0"/>
                <a:r>
                  <a:rPr lang="en-US" altLang="ru-RU" sz="3200" b="1">
                    <a:solidFill>
                      <a:schemeClr val="bg1"/>
                    </a:solidFill>
                  </a:rPr>
                  <a:t>3.</a:t>
                </a:r>
              </a:p>
            </p:txBody>
          </p:sp>
        </p:grpSp>
      </p:grpSp>
      <p:pic>
        <p:nvPicPr>
          <p:cNvPr id="21511" name="Picture 3" descr="D:\Мои документы\Мои документы разное\Мои рисунки\firefighter-junior_s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143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4" descr="D:\Мои документы\Мои документы разное\Мои рисунки\пожарный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75" y="2428875"/>
            <a:ext cx="1711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42887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200025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 descr="D:\Мои документы\Мои документы разное\Мои рисунки\спички\SCC_Firefighting_12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143000"/>
            <a:ext cx="1692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143125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214563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643188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3" descr="Рисунок1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571750"/>
            <a:ext cx="155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0002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428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4" descr="D:\Мои документы\Мои документы разное\Мои рисунки\спички\artistimage187_0_oVW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10" descr="AG00315_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311400"/>
            <a:ext cx="2936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</TotalTime>
  <Words>794</Words>
  <Application>Microsoft Office PowerPoint</Application>
  <PresentationFormat>Экран (4:3)</PresentationFormat>
  <Paragraphs>150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Анастасия Анастасия</cp:lastModifiedBy>
  <cp:revision>162</cp:revision>
  <dcterms:created xsi:type="dcterms:W3CDTF">2011-07-09T14:43:42Z</dcterms:created>
  <dcterms:modified xsi:type="dcterms:W3CDTF">2024-04-09T01:02:51Z</dcterms:modified>
</cp:coreProperties>
</file>